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elasio" panose="020B0604020202020204" charset="0"/>
      <p:regular r:id="rId16"/>
    </p:embeddedFont>
    <p:embeddedFont>
      <p:font typeface="Gelasio Semi Bold" panose="020B0604020202020204" charset="0"/>
      <p:regular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8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44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-2-6.svg"/><Relationship Id="rId5" Type="http://schemas.openxmlformats.org/officeDocument/2006/relationships/image" Target="../media/image-2-4.svg"/><Relationship Id="rId4" Type="http://schemas.openxmlformats.org/officeDocument/2006/relationships/image" Target="../media/image-2-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-4-8.svg"/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-4-6.svg"/><Relationship Id="rId5" Type="http://schemas.openxmlformats.org/officeDocument/2006/relationships/image" Target="../media/image-4-4.svg"/><Relationship Id="rId4" Type="http://schemas.openxmlformats.org/officeDocument/2006/relationships/image" Target="../media/image-4-2.sv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-5-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-5-5.svg"/><Relationship Id="rId5" Type="http://schemas.openxmlformats.org/officeDocument/2006/relationships/image" Target="../media/image-5-3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-9-6.svg"/><Relationship Id="rId5" Type="http://schemas.openxmlformats.org/officeDocument/2006/relationships/image" Target="../media/image-9-4.svg"/><Relationship Id="rId4" Type="http://schemas.openxmlformats.org/officeDocument/2006/relationships/image" Target="../media/image-9-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957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Information Security: RSA Implementation in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04009"/>
            <a:ext cx="44811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An Information Security Project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98501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Presented by: Abdullah Ali — Software Engineering, MUET Jamshoro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33951" y="5615821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Practical public-key cryptography demo and educational tool.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360670"/>
            <a:ext cx="30480" cy="873204"/>
          </a:xfrm>
          <a:prstGeom prst="rect">
            <a:avLst/>
          </a:prstGeom>
          <a:solidFill>
            <a:srgbClr val="D3C5B6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2068"/>
            <a:ext cx="120292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Summary: Bringing Theory to Code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3790" y="3424476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388406"/>
            <a:ext cx="33376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Python Implementation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87882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complete Python project realizing the RSA algorithm for secure client-server messaging.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35893" y="3424476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388406"/>
            <a:ext cx="34150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Full Cryptographic Suite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87882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Demonstrates the core functions: encryption, decryption, digital signatures, and verification.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677995" y="3424476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388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Educational Focus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87882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Designed as a tool to deeply understand RSA's mathematical internals and the principles of secure communication.</a:t>
            </a:r>
            <a:endParaRPr lang="en-US" sz="17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033" y="7659367"/>
            <a:ext cx="1807368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257" y="578168"/>
            <a:ext cx="12632293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Motivation: Bridging the Theory-Practice Gap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9257" y="1759625"/>
            <a:ext cx="7029926" cy="3190161"/>
          </a:xfrm>
          <a:prstGeom prst="roundRect">
            <a:avLst>
              <a:gd name="adj" fmla="val 966"/>
            </a:avLst>
          </a:prstGeom>
          <a:solidFill>
            <a:srgbClr val="EEE8DD"/>
          </a:solidFill>
          <a:ln/>
        </p:spPr>
      </p:sp>
      <p:sp>
        <p:nvSpPr>
          <p:cNvPr id="4" name="Shape 2"/>
          <p:cNvSpPr/>
          <p:nvPr/>
        </p:nvSpPr>
        <p:spPr>
          <a:xfrm>
            <a:off x="719257" y="1759625"/>
            <a:ext cx="7029926" cy="1595080"/>
          </a:xfrm>
          <a:prstGeom prst="roundRect">
            <a:avLst>
              <a:gd name="adj" fmla="val 1933"/>
            </a:avLst>
          </a:prstGeom>
          <a:solidFill>
            <a:srgbClr val="EEE8DD"/>
          </a:solidFill>
          <a:ln/>
        </p:spPr>
      </p:sp>
      <p:sp>
        <p:nvSpPr>
          <p:cNvPr id="5" name="Text 3"/>
          <p:cNvSpPr/>
          <p:nvPr/>
        </p:nvSpPr>
        <p:spPr>
          <a:xfrm>
            <a:off x="924758" y="1965127"/>
            <a:ext cx="318825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Vulnerability of Plaintext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24758" y="2491740"/>
            <a:ext cx="6618923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Messages sent without encryption are susceptible to eavesdropping and malicious tampering by third parties.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19257" y="3354705"/>
            <a:ext cx="7029926" cy="1595080"/>
          </a:xfrm>
          <a:prstGeom prst="rect">
            <a:avLst/>
          </a:prstGeom>
          <a:solidFill>
            <a:srgbClr val="EEE8DD"/>
          </a:solidFill>
          <a:ln/>
        </p:spPr>
      </p:sp>
      <p:sp>
        <p:nvSpPr>
          <p:cNvPr id="8" name="Shape 6"/>
          <p:cNvSpPr/>
          <p:nvPr/>
        </p:nvSpPr>
        <p:spPr>
          <a:xfrm>
            <a:off x="719257" y="3354705"/>
            <a:ext cx="7029926" cy="22860"/>
          </a:xfrm>
          <a:prstGeom prst="roundRect">
            <a:avLst>
              <a:gd name="adj" fmla="val 134852"/>
            </a:avLst>
          </a:prstGeom>
          <a:solidFill>
            <a:srgbClr val="D4CEC3"/>
          </a:solidFill>
          <a:ln/>
        </p:spPr>
      </p:sp>
      <p:sp>
        <p:nvSpPr>
          <p:cNvPr id="9" name="Text 7"/>
          <p:cNvSpPr/>
          <p:nvPr/>
        </p:nvSpPr>
        <p:spPr>
          <a:xfrm>
            <a:off x="924758" y="3560207"/>
            <a:ext cx="298692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Theoretical Abstraction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24758" y="4086820"/>
            <a:ext cx="6618923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Students often grasp the mathematical theory of RSA but lack a tangible, complete working implementation.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9257" y="5180886"/>
            <a:ext cx="7029926" cy="1233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goal is to make the powerful RSA algorithm practical, observable, and debuggable in working code, moving beyond purely academic equations.</a:t>
            </a:r>
            <a:endParaRPr lang="en-US" sz="20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056" y="1759625"/>
            <a:ext cx="5660588" cy="56605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033" y="7642114"/>
            <a:ext cx="1807368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1690"/>
            <a:ext cx="104875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Objectives for a Complete System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3790" y="2332434"/>
            <a:ext cx="226814" cy="22681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2659142"/>
            <a:ext cx="6407944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2833449"/>
            <a:ext cx="37972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Implement Key Generation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323868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Successfully generating all necessary components: large primes 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modulus 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totient 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φ(n)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and the public (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) and private (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) exponents.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428548" y="2332434"/>
            <a:ext cx="226814" cy="226814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7428548" y="2659142"/>
            <a:ext cx="6408063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9" name="Text 5"/>
          <p:cNvSpPr/>
          <p:nvPr/>
        </p:nvSpPr>
        <p:spPr>
          <a:xfrm>
            <a:off x="7428548" y="2833449"/>
            <a:ext cx="38557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Support Core Cryptography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8548" y="3323868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Developing reliable functions for both basic encryption/decryption and advanced digital signing/verification processes.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3790" y="4837748"/>
            <a:ext cx="226814" cy="226814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3" name="Text 8"/>
          <p:cNvSpPr/>
          <p:nvPr/>
        </p:nvSpPr>
        <p:spPr>
          <a:xfrm>
            <a:off x="793790" y="5338763"/>
            <a:ext cx="36837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Simulate Secure Exchange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829181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Modeling a client-server exchange where secure communication occurs without ever sharing confidential private keys.</a:t>
            </a:r>
            <a:endParaRPr lang="en-US" sz="17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428548" y="4837748"/>
            <a:ext cx="226814" cy="226814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7" name="Text 11"/>
          <p:cNvSpPr/>
          <p:nvPr/>
        </p:nvSpPr>
        <p:spPr>
          <a:xfrm>
            <a:off x="7428548" y="5338763"/>
            <a:ext cx="38552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Provide Readable Codebase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8548" y="5829181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Ensuring the resulting Python code is well-structured, thoroughly documented, and easy for students to read and modify.</a:t>
            </a:r>
            <a:endParaRPr lang="en-US" sz="175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033" y="7642114"/>
            <a:ext cx="1807368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008" y="749498"/>
            <a:ext cx="7794784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System Design: Modular Python Structure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61008" y="2243495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project is organized into distinct, focused modules to manage complexity: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61008" y="2768679"/>
            <a:ext cx="771049" cy="1441966"/>
          </a:xfrm>
          <a:prstGeom prst="roundRect">
            <a:avLst>
              <a:gd name="adj" fmla="val 360006"/>
            </a:avLst>
          </a:prstGeom>
          <a:solidFill>
            <a:srgbClr val="EEE8DD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401991" y="3345061"/>
            <a:ext cx="289084" cy="2890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24819" y="2961442"/>
            <a:ext cx="240946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public_key_crypto.py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124819" y="3378279"/>
            <a:ext cx="6830973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main cryptographic module. Contains </a:t>
            </a:r>
            <a:r>
              <a:rPr lang="en-US" sz="15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Client</a:t>
            </a: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5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Server</a:t>
            </a: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classes with all key management and cryptographic functions (encrypt, decrypt, sign, verify).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6161008" y="4403407"/>
            <a:ext cx="771049" cy="1441966"/>
          </a:xfrm>
          <a:prstGeom prst="roundRect">
            <a:avLst>
              <a:gd name="adj" fmla="val 360006"/>
            </a:avLst>
          </a:prstGeom>
          <a:solidFill>
            <a:srgbClr val="EEE8DD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401991" y="4979789"/>
            <a:ext cx="289084" cy="28908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124819" y="4596170"/>
            <a:ext cx="240946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helper.py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7124819" y="5013008"/>
            <a:ext cx="6830973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Utility library housing necessary mathematical functions like secure prime generation, greatest common divisor (GCD), and modular inverse (</a:t>
            </a:r>
            <a:r>
              <a:rPr lang="en-US" sz="15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modinv</a:t>
            </a: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).</a:t>
            </a:r>
            <a:endParaRPr lang="en-US" sz="1500" dirty="0"/>
          </a:p>
        </p:txBody>
      </p:sp>
      <p:sp>
        <p:nvSpPr>
          <p:cNvPr id="13" name="Shape 8"/>
          <p:cNvSpPr/>
          <p:nvPr/>
        </p:nvSpPr>
        <p:spPr>
          <a:xfrm>
            <a:off x="6161008" y="6038136"/>
            <a:ext cx="771049" cy="1441966"/>
          </a:xfrm>
          <a:prstGeom prst="roundRect">
            <a:avLst>
              <a:gd name="adj" fmla="val 360006"/>
            </a:avLst>
          </a:prstGeom>
          <a:solidFill>
            <a:srgbClr val="EEE8DD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401991" y="6614517"/>
            <a:ext cx="289084" cy="28908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124819" y="6230898"/>
            <a:ext cx="240946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Demo Scripts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7124819" y="6647736"/>
            <a:ext cx="6830973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Includes </a:t>
            </a:r>
            <a:r>
              <a:rPr lang="en-US" sz="15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Bob-Alice.py</a:t>
            </a: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5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secure_tunneling.py</a:t>
            </a: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which demonstrate specific communication scenarios and end-to-end security protocols.</a:t>
            </a:r>
            <a:endParaRPr lang="en-US" sz="15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033" y="7642114"/>
            <a:ext cx="1807368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607" y="522208"/>
            <a:ext cx="7745016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Secure Communication Flow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4607" y="1495187"/>
            <a:ext cx="133011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simulate a secure handshake and message exchange between two parties.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7" y="2012633"/>
            <a:ext cx="949404" cy="1139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03797" y="2202418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Pair Generation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03797" y="2612946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Both Client (Alice) and Server (Bob) independently generate their own RSA public/private key pairs.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07" y="3151942"/>
            <a:ext cx="949404" cy="1139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03797" y="3341727"/>
            <a:ext cx="242589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Public Key Exchange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803797" y="3752255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Server safely shares its public key with the Client, and vice versa, without compromising private keys.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07" y="4291251"/>
            <a:ext cx="949404" cy="1139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03797" y="4481036"/>
            <a:ext cx="256163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Encryption &amp; Sending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803797" y="4891564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Client encrypts the plaintext message using the Server's public key and transmits the resulting ciphertext.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07" y="5430560"/>
            <a:ext cx="949404" cy="11393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03797" y="5620345"/>
            <a:ext cx="257270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Decryption &amp; Reading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803797" y="6030873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Server receives the ciphertext and uses its own private key to successfully decrypt the original message.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607" y="6569869"/>
            <a:ext cx="949404" cy="113930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03797" y="6759654"/>
            <a:ext cx="2577227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Signing &amp; Verification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803797" y="7170182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 prove identity, the Client signs the message; the Server uses the Client's public key to verify the signature.</a:t>
            </a:r>
            <a:endParaRPr lang="en-US" sz="145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033" y="7642114"/>
            <a:ext cx="1807368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875" y="729734"/>
            <a:ext cx="10122932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Demonstrating Core Security Properties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669" y="1912025"/>
            <a:ext cx="3594616" cy="245792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115" y="1912025"/>
            <a:ext cx="3594616" cy="245792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16875" y="4732973"/>
            <a:ext cx="4262318" cy="2208728"/>
          </a:xfrm>
          <a:prstGeom prst="roundRect">
            <a:avLst>
              <a:gd name="adj" fmla="val 4968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94015" y="4732973"/>
            <a:ext cx="91440" cy="2208728"/>
          </a:xfrm>
          <a:prstGeom prst="roundRect">
            <a:avLst>
              <a:gd name="adj" fmla="val 33600"/>
            </a:avLst>
          </a:prstGeom>
          <a:solidFill>
            <a:srgbClr val="D3C5B6"/>
          </a:solidFill>
          <a:ln/>
        </p:spPr>
      </p:sp>
      <p:sp>
        <p:nvSpPr>
          <p:cNvPr id="7" name="Text 3"/>
          <p:cNvSpPr/>
          <p:nvPr/>
        </p:nvSpPr>
        <p:spPr>
          <a:xfrm>
            <a:off x="1013103" y="4960620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Confidentiality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013103" y="5403413"/>
            <a:ext cx="3738443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Encryption ensures that only the intended recipient, possessing the corresponding private key, can read the message.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183981" y="4732973"/>
            <a:ext cx="4262318" cy="2208728"/>
          </a:xfrm>
          <a:prstGeom prst="roundRect">
            <a:avLst>
              <a:gd name="adj" fmla="val 4968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161121" y="4732973"/>
            <a:ext cx="91440" cy="2208728"/>
          </a:xfrm>
          <a:prstGeom prst="roundRect">
            <a:avLst>
              <a:gd name="adj" fmla="val 33600"/>
            </a:avLst>
          </a:prstGeom>
          <a:solidFill>
            <a:srgbClr val="D3C5B6"/>
          </a:solidFill>
          <a:ln/>
        </p:spPr>
      </p:sp>
      <p:sp>
        <p:nvSpPr>
          <p:cNvPr id="11" name="Text 7"/>
          <p:cNvSpPr/>
          <p:nvPr/>
        </p:nvSpPr>
        <p:spPr>
          <a:xfrm>
            <a:off x="5480209" y="4960620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Authentication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5480209" y="5403413"/>
            <a:ext cx="3738443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Digital signatures verify the sender's identity, proving the message genuinely originated from the claimed party.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9651087" y="4732973"/>
            <a:ext cx="4262318" cy="2208728"/>
          </a:xfrm>
          <a:prstGeom prst="roundRect">
            <a:avLst>
              <a:gd name="adj" fmla="val 4968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628227" y="4732973"/>
            <a:ext cx="91440" cy="2208728"/>
          </a:xfrm>
          <a:prstGeom prst="roundRect">
            <a:avLst>
              <a:gd name="adj" fmla="val 33600"/>
            </a:avLst>
          </a:prstGeom>
          <a:solidFill>
            <a:srgbClr val="D3C5B6"/>
          </a:solidFill>
          <a:ln/>
        </p:spPr>
      </p:sp>
      <p:sp>
        <p:nvSpPr>
          <p:cNvPr id="15" name="Text 11"/>
          <p:cNvSpPr/>
          <p:nvPr/>
        </p:nvSpPr>
        <p:spPr>
          <a:xfrm>
            <a:off x="9947315" y="4960620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Integrity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9947315" y="5403413"/>
            <a:ext cx="3738443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Signature verification allows the receiver to detect if the message has been altered or tampered with during transmission.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716875" y="7172087"/>
            <a:ext cx="1319664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demo output clearly displays the encrypted message, the correctly decrypted plaintext, and the final verification result for the signature.</a:t>
            </a:r>
            <a:endParaRPr lang="en-US" sz="16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033" y="7642114"/>
            <a:ext cx="1807368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155" y="572810"/>
            <a:ext cx="7801689" cy="1198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Limitations and Future Roadmap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1155" y="2058829"/>
            <a:ext cx="7801689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While robust for educational purposes, this project is not designed for real-world production use due to several simplifications: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1155" y="3079790"/>
            <a:ext cx="3667006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Current Limitations (Educational Scope)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71155" y="3990618"/>
            <a:ext cx="3667006" cy="92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Uses small, toy key sizes (e.g., 512 bits) for faster computation and easier debugging.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71155" y="4978122"/>
            <a:ext cx="3667006" cy="92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Lacks standard cryptographic padding schemes like Optimal Asymmetric Encryption Padding (OAEP).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71155" y="5965627"/>
            <a:ext cx="3667006" cy="92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Relies on basic, non-cryptographically secure random number generation (RNG).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4813459" y="3079790"/>
            <a:ext cx="3667006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Future Production Improvements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4813459" y="3990618"/>
            <a:ext cx="3667006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Scale up key sizes to 2048+ bits for necessary security strength.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813459" y="4671298"/>
            <a:ext cx="3667006" cy="92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Integrate industry-standard padding (OAEP/PSS) to prevent common attacks.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4813459" y="5658803"/>
            <a:ext cx="3667006" cy="943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Refactor to use battle-tested, certified libraries (e.g., Python's </a:t>
            </a:r>
            <a:r>
              <a:rPr lang="en-US" sz="15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cryptography</a:t>
            </a: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or OpenSSL).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813459" y="6669167"/>
            <a:ext cx="3667006" cy="92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 network sockets and a Graphical User Interface (GUI) for a complete application experience.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3782"/>
            <a:ext cx="94924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Conclusion: From Theory to Trust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96189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EEE8DD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1230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7770" y="231005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0302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Practical Learning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52067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project successfully transforms complex RSA theory into observable, working Python code, solidifying core understanding.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96189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EEE8DD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1230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30942" y="231005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0302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Real-World Bridge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52067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principles demonstrated here are the foundation for secure systems like TLS (HTTPS), SSH, and PGP encryption.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96189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EEE8DD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1230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054114" y="231005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030260"/>
            <a:ext cx="3731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Encouraging Deeper Study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52067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It highlights the need to understand key size requirements, the role of padding, and the critical importance of trusted libraries.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5539264"/>
            <a:ext cx="130428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"Implement to understand — verify to trust."</a:t>
            </a:r>
            <a:endParaRPr lang="en-US" sz="615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033" y="7642114"/>
            <a:ext cx="1807368" cy="4667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779</Words>
  <Application>Microsoft Office PowerPoint</Application>
  <PresentationFormat>Custom</PresentationFormat>
  <Paragraphs>82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Gelasio</vt:lpstr>
      <vt:lpstr>Gelasio Semi Bold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HP</cp:lastModifiedBy>
  <cp:revision>2</cp:revision>
  <dcterms:created xsi:type="dcterms:W3CDTF">2025-10-18T09:38:07Z</dcterms:created>
  <dcterms:modified xsi:type="dcterms:W3CDTF">2025-10-18T14:41:31Z</dcterms:modified>
</cp:coreProperties>
</file>